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61" r:id="rId2"/>
    <p:sldId id="335" r:id="rId3"/>
    <p:sldId id="339" r:id="rId4"/>
    <p:sldId id="341" r:id="rId5"/>
    <p:sldId id="337" r:id="rId6"/>
    <p:sldId id="340" r:id="rId7"/>
    <p:sldId id="342" r:id="rId8"/>
    <p:sldId id="343" r:id="rId9"/>
    <p:sldId id="345" r:id="rId10"/>
    <p:sldId id="346" r:id="rId11"/>
    <p:sldId id="347" r:id="rId12"/>
    <p:sldId id="349" r:id="rId13"/>
    <p:sldId id="348" r:id="rId14"/>
    <p:sldId id="350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223" autoAdjust="0"/>
    <p:restoredTop sz="93464"/>
  </p:normalViewPr>
  <p:slideViewPr>
    <p:cSldViewPr>
      <p:cViewPr varScale="1">
        <p:scale>
          <a:sx n="98" d="100"/>
          <a:sy n="98" d="100"/>
        </p:scale>
        <p:origin x="1688" y="19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4.png>
</file>

<file path=ppt/media/image16.png>
</file>

<file path=ppt/media/image17.png>
</file>

<file path=ppt/media/image18.png>
</file>

<file path=ppt/media/image2.png>
</file>

<file path=ppt/media/image20.png>
</file>

<file path=ppt/media/image22.png>
</file>

<file path=ppt/media/image23.png>
</file>

<file path=ppt/media/image24.png>
</file>

<file path=ppt/media/image2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DC2DB0-C22C-424E-BC1F-884272EFCFC3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FAECEE-E0D5-A347-8D86-13E02489A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231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9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211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290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795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904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4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924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820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60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781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694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601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978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D4968-07E1-4A06-95B3-C56B20FC16AE}" type="datetimeFigureOut">
              <a:rPr lang="en-US" smtClean="0"/>
              <a:t>12/18/19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780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9.emf"/><Relationship Id="rId4" Type="http://schemas.openxmlformats.org/officeDocument/2006/relationships/image" Target="../media/image28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emf"/><Relationship Id="rId4" Type="http://schemas.openxmlformats.org/officeDocument/2006/relationships/image" Target="../media/image8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emf"/><Relationship Id="rId4" Type="http://schemas.openxmlformats.org/officeDocument/2006/relationships/image" Target="../media/image12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7FF0804-011B-0144-8A3A-FED060A8EE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800" y="2667000"/>
            <a:ext cx="8229600" cy="1143000"/>
          </a:xfrm>
        </p:spPr>
        <p:txBody>
          <a:bodyPr/>
          <a:lstStyle/>
          <a:p>
            <a:r>
              <a:rPr lang="en-US" dirty="0"/>
              <a:t>Optimization of ODE systems</a:t>
            </a:r>
          </a:p>
        </p:txBody>
      </p:sp>
    </p:spTree>
    <p:extLst>
      <p:ext uri="{BB962C8B-B14F-4D97-AF65-F5344CB8AC3E}">
        <p14:creationId xmlns:p14="http://schemas.microsoft.com/office/powerpoint/2010/main" val="2366619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384C85-EB2B-1549-B86C-BA1B37837D9A}"/>
              </a:ext>
            </a:extLst>
          </p:cNvPr>
          <p:cNvSpPr txBox="1"/>
          <p:nvPr/>
        </p:nvSpPr>
        <p:spPr>
          <a:xfrm>
            <a:off x="304800" y="152400"/>
            <a:ext cx="708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Probe parameters kon_1, koff_1, kon_3, kcatoff_3, kdoff_3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D5F166-662D-3344-AC9E-E33BDE1D275B}"/>
              </a:ext>
            </a:extLst>
          </p:cNvPr>
          <p:cNvSpPr txBox="1"/>
          <p:nvPr/>
        </p:nvSpPr>
        <p:spPr>
          <a:xfrm>
            <a:off x="285206" y="521732"/>
            <a:ext cx="8782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data.kon_1 data.kon_1 =   2.576373 * 1e+01.   data.koff_1 =   2.855642 * 1e-01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2355142-4E13-E24F-8B89-5C7794442C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996" y="1066800"/>
            <a:ext cx="8162051" cy="37338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C31AF89-18DC-F743-A22E-345A88DB169C}"/>
              </a:ext>
            </a:extLst>
          </p:cNvPr>
          <p:cNvSpPr txBox="1"/>
          <p:nvPr/>
        </p:nvSpPr>
        <p:spPr>
          <a:xfrm>
            <a:off x="6910817" y="4746563"/>
            <a:ext cx="961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Control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861AA35-E902-EB45-AAC0-87E7F4304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3800" y="5040086"/>
            <a:ext cx="22352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83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384C85-EB2B-1549-B86C-BA1B37837D9A}"/>
              </a:ext>
            </a:extLst>
          </p:cNvPr>
          <p:cNvSpPr txBox="1"/>
          <p:nvPr/>
        </p:nvSpPr>
        <p:spPr>
          <a:xfrm>
            <a:off x="304800" y="152400"/>
            <a:ext cx="708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Probe parameters kon_1, koff_1, kon_3, kcatoff_3, kdoff_3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D5F166-662D-3344-AC9E-E33BDE1D275B}"/>
              </a:ext>
            </a:extLst>
          </p:cNvPr>
          <p:cNvSpPr txBox="1"/>
          <p:nvPr/>
        </p:nvSpPr>
        <p:spPr>
          <a:xfrm>
            <a:off x="285206" y="521732"/>
            <a:ext cx="86301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kon_3 =   0.003079 * 1e+01. kcatoff_3 =  46.720585 * 1e-02   </a:t>
            </a:r>
            <a:r>
              <a:rPr lang="en-US" dirty="0">
                <a:solidFill>
                  <a:srgbClr val="FF0000"/>
                </a:solidFill>
              </a:rPr>
              <a:t>kdoff_3</a:t>
            </a:r>
            <a:r>
              <a:rPr lang="en-US" dirty="0"/>
              <a:t> = 279.810135 * 1e-2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394F7E-3DAC-3840-8A29-4873579353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601" y="1006821"/>
            <a:ext cx="6019800" cy="258435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D615ABA-F5CC-524E-B857-E25A74C85C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1" y="1006821"/>
            <a:ext cx="3153157" cy="25843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DB70D8A-D22D-F248-B637-E52078E698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301" y="4120411"/>
            <a:ext cx="5600699" cy="255253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55E3FFB-9101-7F4E-B07E-EEDE693885EE}"/>
              </a:ext>
            </a:extLst>
          </p:cNvPr>
          <p:cNvSpPr txBox="1"/>
          <p:nvPr/>
        </p:nvSpPr>
        <p:spPr>
          <a:xfrm>
            <a:off x="276497" y="3717816"/>
            <a:ext cx="7639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data.vmaxoff_6 =   0.040067 * 1e-02.   </a:t>
            </a:r>
            <a:r>
              <a:rPr lang="en-US" dirty="0">
                <a:solidFill>
                  <a:srgbClr val="FF0000"/>
                </a:solidFill>
              </a:rPr>
              <a:t>data.kmoff_6</a:t>
            </a:r>
            <a:r>
              <a:rPr lang="en-US" dirty="0"/>
              <a:t> =  36.707622 * 0.5</a:t>
            </a:r>
          </a:p>
        </p:txBody>
      </p:sp>
    </p:spTree>
    <p:extLst>
      <p:ext uri="{BB962C8B-B14F-4D97-AF65-F5344CB8AC3E}">
        <p14:creationId xmlns:p14="http://schemas.microsoft.com/office/powerpoint/2010/main" val="38406475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916FB02-C0AE-3B49-B58C-AA1BD8D00E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1524000"/>
            <a:ext cx="8407400" cy="26289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CAFF559-EA9A-A14D-BF67-9510A64ACEED}"/>
              </a:ext>
            </a:extLst>
          </p:cNvPr>
          <p:cNvSpPr txBox="1"/>
          <p:nvPr/>
        </p:nvSpPr>
        <p:spPr>
          <a:xfrm>
            <a:off x="152400" y="685800"/>
            <a:ext cx="883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Further exploring koff_2 and </a:t>
            </a:r>
            <a:r>
              <a:rPr lang="en-US" dirty="0" err="1"/>
              <a:t>egfr</a:t>
            </a:r>
            <a:r>
              <a:rPr lang="en-US" dirty="0"/>
              <a:t> over expression. </a:t>
            </a:r>
          </a:p>
          <a:p>
            <a:r>
              <a:rPr lang="en-US" dirty="0"/>
              <a:t>koff_2 = 121.340124 * 1e+2. koff_2 = 121.340124 * 1e+04    </a:t>
            </a:r>
            <a:r>
              <a:rPr lang="en-US" dirty="0" err="1"/>
              <a:t>gfr_total</a:t>
            </a:r>
            <a:r>
              <a:rPr lang="en-US" dirty="0"/>
              <a:t> = 398.100000 * 1e+03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826C0EA-5394-6147-977F-6E26B4DB4CE4}"/>
              </a:ext>
            </a:extLst>
          </p:cNvPr>
          <p:cNvSpPr txBox="1"/>
          <p:nvPr/>
        </p:nvSpPr>
        <p:spPr>
          <a:xfrm>
            <a:off x="685800" y="4344769"/>
            <a:ext cx="62484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Conclusion: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As expected kon_7 and koff_7 (binding between active EGFR and Fyn) affects stability.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Unexpectedly, Kon_2 (growth factor head dimerization), kon_4, and koff_4 (endocytosis) are not affecting stability. The effect of koff_2 is opposite from expectation.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And more EGFR does not increase stability. 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(2) and (3) indicate that the negative feedback signal from PTP is too strong. </a:t>
            </a:r>
          </a:p>
        </p:txBody>
      </p:sp>
    </p:spTree>
    <p:extLst>
      <p:ext uri="{BB962C8B-B14F-4D97-AF65-F5344CB8AC3E}">
        <p14:creationId xmlns:p14="http://schemas.microsoft.com/office/powerpoint/2010/main" val="10392146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DBE983-E2B3-A34E-BE10-4386C88F0B0D}"/>
              </a:ext>
            </a:extLst>
          </p:cNvPr>
          <p:cNvSpPr txBox="1"/>
          <p:nvPr/>
        </p:nvSpPr>
        <p:spPr>
          <a:xfrm>
            <a:off x="381000" y="533400"/>
            <a:ext cx="73152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Future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Double check literature and reduce negative feedback from PTP.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Need to implement global optimization with multiple objectives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X Global optimization gives the same results.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1" dirty="0"/>
              <a:t>Implement multiple objectives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Explore three-node networks with a negative feedback loop from PTP </a:t>
            </a:r>
            <a:r>
              <a:rPr lang="en-US" dirty="0"/>
              <a:t>[ref: </a:t>
            </a:r>
            <a:r>
              <a:rPr lang="en-US" dirty="0" err="1"/>
              <a:t>Gerardin</a:t>
            </a:r>
            <a:r>
              <a:rPr lang="en-US" dirty="0"/>
              <a:t> J Lim WA 2019 Cell systems, The design principle of biochemical timers: circuits that discriminate between transient and sustained stimulation. Pdf available in emails.] </a:t>
            </a:r>
          </a:p>
        </p:txBody>
      </p:sp>
    </p:spTree>
    <p:extLst>
      <p:ext uri="{BB962C8B-B14F-4D97-AF65-F5344CB8AC3E}">
        <p14:creationId xmlns:p14="http://schemas.microsoft.com/office/powerpoint/2010/main" val="35522084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88F2358-DB6F-1647-B39E-ECFC9F621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762000"/>
            <a:ext cx="3556000" cy="2667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4DDEC34-0C20-BE4D-BD9C-47D3A2007A80}"/>
              </a:ext>
            </a:extLst>
          </p:cNvPr>
          <p:cNvSpPr txBox="1"/>
          <p:nvPr/>
        </p:nvSpPr>
        <p:spPr>
          <a:xfrm>
            <a:off x="1066800" y="381000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Experiment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A9DE0CB-D6BD-2B4E-81DA-400AB9BFF1DB}"/>
              </a:ext>
            </a:extLst>
          </p:cNvPr>
          <p:cNvSpPr txBox="1"/>
          <p:nvPr/>
        </p:nvSpPr>
        <p:spPr>
          <a:xfrm>
            <a:off x="4419600" y="3124200"/>
            <a:ext cx="36996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1118 (</a:t>
            </a:r>
            <a:r>
              <a:rPr lang="en-US" dirty="0" err="1"/>
              <a:t>ode_id</a:t>
            </a:r>
            <a:r>
              <a:rPr lang="en-US" dirty="0"/>
              <a:t> = 2) Simulation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18192DA-46D4-0A4B-A076-74C3E25656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108" y="3809999"/>
            <a:ext cx="3411583" cy="255868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4E49115-883E-DF44-A92D-6AAEBF61D634}"/>
              </a:ext>
            </a:extLst>
          </p:cNvPr>
          <p:cNvSpPr txBox="1"/>
          <p:nvPr/>
        </p:nvSpPr>
        <p:spPr>
          <a:xfrm>
            <a:off x="863600" y="6368686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1118 id12 Simulation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2D1C48D-3045-D74B-AEF7-B2F3FF0DFB1F}"/>
              </a:ext>
            </a:extLst>
          </p:cNvPr>
          <p:cNvSpPr txBox="1"/>
          <p:nvPr/>
        </p:nvSpPr>
        <p:spPr>
          <a:xfrm>
            <a:off x="4476932" y="3962400"/>
            <a:ext cx="3657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Need sometime to change model and test global optimization.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85FCD6C-73C5-7C41-A0A3-6293218CB77D}"/>
              </a:ext>
            </a:extLst>
          </p:cNvPr>
          <p:cNvSpPr txBox="1"/>
          <p:nvPr/>
        </p:nvSpPr>
        <p:spPr>
          <a:xfrm>
            <a:off x="152400" y="119982"/>
            <a:ext cx="3090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12/13/2019 Friday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43BBFED-72E5-E741-B233-EA7245342C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56892" y="283658"/>
            <a:ext cx="3962400" cy="29718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14727C2-2270-734A-903E-A20A88B8959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8892" y="4608731"/>
            <a:ext cx="2438400" cy="182880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7A99DCD-FD0B-4F4F-A19F-4DC93C93DC07}"/>
              </a:ext>
            </a:extLst>
          </p:cNvPr>
          <p:cNvSpPr txBox="1"/>
          <p:nvPr/>
        </p:nvSpPr>
        <p:spPr>
          <a:xfrm>
            <a:off x="4821646" y="6422291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Model 1118 ode2 Simulation</a:t>
            </a:r>
          </a:p>
        </p:txBody>
      </p:sp>
    </p:spTree>
    <p:extLst>
      <p:ext uri="{BB962C8B-B14F-4D97-AF65-F5344CB8AC3E}">
        <p14:creationId xmlns:p14="http://schemas.microsoft.com/office/powerpoint/2010/main" val="23053342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30254E-D48E-074D-AA00-6430C1FF179E}"/>
              </a:ext>
            </a:extLst>
          </p:cNvPr>
          <p:cNvSpPr txBox="1"/>
          <p:nvPr/>
        </p:nvSpPr>
        <p:spPr>
          <a:xfrm>
            <a:off x="228600" y="114384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Model 1118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E9E23F-D604-F742-BC57-077164383FD3}"/>
              </a:ext>
            </a:extLst>
          </p:cNvPr>
          <p:cNvSpPr txBox="1"/>
          <p:nvPr/>
        </p:nvSpPr>
        <p:spPr>
          <a:xfrm>
            <a:off x="5797148" y="5257800"/>
            <a:ext cx="3327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Estimated biosensor activation is 9.142% out of 200 </a:t>
            </a:r>
            <a:r>
              <a:rPr lang="en-US" dirty="0" err="1"/>
              <a:t>nM</a:t>
            </a:r>
            <a:r>
              <a:rPr lang="en-US" dirty="0"/>
              <a:t>, which is about 18.28 </a:t>
            </a:r>
            <a:r>
              <a:rPr lang="en-US" dirty="0" err="1"/>
              <a:t>nM.</a:t>
            </a:r>
            <a:r>
              <a:rPr lang="en-US" dirty="0"/>
              <a:t>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D226090-8B49-BE46-BE97-06B255D83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89" y="576579"/>
            <a:ext cx="6286278" cy="3004822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4A8DA71-6451-E745-99CF-D9AB80A3B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238" y="3803817"/>
            <a:ext cx="5427910" cy="24776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9073376-53AF-0D42-AF32-1B05352EDA82}"/>
              </a:ext>
            </a:extLst>
          </p:cNvPr>
          <p:cNvSpPr txBox="1"/>
          <p:nvPr/>
        </p:nvSpPr>
        <p:spPr>
          <a:xfrm>
            <a:off x="3657600" y="3351098"/>
            <a:ext cx="2895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F0000"/>
                </a:solidFill>
              </a:rPr>
              <a:t>(1) Kcatoff_8, kdoff_8</a:t>
            </a:r>
          </a:p>
          <a:p>
            <a:r>
              <a:rPr lang="en-US" sz="1200" dirty="0">
                <a:solidFill>
                  <a:srgbClr val="FF0000"/>
                </a:solidFill>
              </a:rPr>
              <a:t>(2) Kcatoff_3 , kdoff_3</a:t>
            </a:r>
          </a:p>
        </p:txBody>
      </p:sp>
    </p:spTree>
    <p:extLst>
      <p:ext uri="{BB962C8B-B14F-4D97-AF65-F5344CB8AC3E}">
        <p14:creationId xmlns:p14="http://schemas.microsoft.com/office/powerpoint/2010/main" val="947102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10E643-E3EC-6B46-B751-14388036A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304800"/>
            <a:ext cx="3657600" cy="2743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3C40FFE-FC45-2B41-B960-F718819509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4800" y="353568"/>
            <a:ext cx="4038600" cy="250393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23D7861-0623-B241-A684-F7E3207B79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967" y="3508310"/>
            <a:ext cx="3098800" cy="2324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70A556-F9E8-A548-B466-0BCF8831BFDC}"/>
              </a:ext>
            </a:extLst>
          </p:cNvPr>
          <p:cNvSpPr txBox="1"/>
          <p:nvPr/>
        </p:nvSpPr>
        <p:spPr>
          <a:xfrm>
            <a:off x="1066800" y="3117207"/>
            <a:ext cx="198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Multiple output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B02E48-FC38-1B4C-AB70-64BA207D089D}"/>
              </a:ext>
            </a:extLst>
          </p:cNvPr>
          <p:cNvSpPr txBox="1"/>
          <p:nvPr/>
        </p:nvSpPr>
        <p:spPr>
          <a:xfrm>
            <a:off x="914400" y="74645"/>
            <a:ext cx="2773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Concentration dependence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846F59-D486-6949-AD36-23FEECEDD735}"/>
              </a:ext>
            </a:extLst>
          </p:cNvPr>
          <p:cNvSpPr txBox="1"/>
          <p:nvPr/>
        </p:nvSpPr>
        <p:spPr>
          <a:xfrm>
            <a:off x="5257800" y="3257372"/>
            <a:ext cx="2514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Good concentration dependence</a:t>
            </a:r>
            <a:r>
              <a:rPr lang="en-US" dirty="0"/>
              <a:t>, but sensor and active </a:t>
            </a:r>
            <a:r>
              <a:rPr lang="en-US" dirty="0" err="1"/>
              <a:t>fyn</a:t>
            </a:r>
            <a:r>
              <a:rPr lang="en-US" dirty="0"/>
              <a:t> has a big difference. </a:t>
            </a:r>
          </a:p>
        </p:txBody>
      </p:sp>
    </p:spTree>
    <p:extLst>
      <p:ext uri="{BB962C8B-B14F-4D97-AF65-F5344CB8AC3E}">
        <p14:creationId xmlns:p14="http://schemas.microsoft.com/office/powerpoint/2010/main" val="622615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E0A10EB-0F7F-724F-8FCA-E8DB7B7BFDDB}"/>
              </a:ext>
            </a:extLst>
          </p:cNvPr>
          <p:cNvSpPr txBox="1"/>
          <p:nvPr/>
        </p:nvSpPr>
        <p:spPr>
          <a:xfrm>
            <a:off x="762000" y="228600"/>
            <a:ext cx="746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Optimized a good set of parameters for a single concentration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A4A8050-D413-9642-BBAB-0C7A425FA9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1035" y="597932"/>
            <a:ext cx="3505200" cy="273012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881120A-E679-234B-8505-3AC5B140E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0" y="770586"/>
            <a:ext cx="3277663" cy="255463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9EE784E-F906-6E4E-87C3-10B09E19F03C}"/>
              </a:ext>
            </a:extLst>
          </p:cNvPr>
          <p:cNvSpPr txBox="1"/>
          <p:nvPr/>
        </p:nvSpPr>
        <p:spPr>
          <a:xfrm>
            <a:off x="559385" y="555775"/>
            <a:ext cx="268107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 1: error = 0.183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310293-8798-7549-9CFF-03966DAD2A8E}"/>
              </a:ext>
            </a:extLst>
          </p:cNvPr>
          <p:cNvSpPr txBox="1"/>
          <p:nvPr/>
        </p:nvSpPr>
        <p:spPr>
          <a:xfrm>
            <a:off x="4119877" y="659665"/>
            <a:ext cx="312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 2: error = 0.053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6C90212-1179-2246-9DBE-00A7DD8F2D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" y="4114800"/>
            <a:ext cx="3394165" cy="254562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9FDDF60-02B0-3048-B5B8-6EBAAACBFC3D}"/>
              </a:ext>
            </a:extLst>
          </p:cNvPr>
          <p:cNvSpPr txBox="1"/>
          <p:nvPr/>
        </p:nvSpPr>
        <p:spPr>
          <a:xfrm>
            <a:off x="228600" y="3569571"/>
            <a:ext cx="35052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 5: error = 0.0013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E46A1DF5-0141-9B40-993A-D8A8D5D0463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13608" y="3786342"/>
            <a:ext cx="3937000" cy="2952750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B955F99-48AA-B24D-B14A-7EBAAAA4C9A8}"/>
              </a:ext>
            </a:extLst>
          </p:cNvPr>
          <p:cNvSpPr txBox="1"/>
          <p:nvPr/>
        </p:nvSpPr>
        <p:spPr>
          <a:xfrm>
            <a:off x="3745409" y="3506333"/>
            <a:ext cx="3505199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 6: error = 0.00089 </a:t>
            </a:r>
          </a:p>
        </p:txBody>
      </p:sp>
    </p:spTree>
    <p:extLst>
      <p:ext uri="{BB962C8B-B14F-4D97-AF65-F5344CB8AC3E}">
        <p14:creationId xmlns:p14="http://schemas.microsoft.com/office/powerpoint/2010/main" val="22237065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9D9ED2E-15AA-444C-94D8-C68B4CFEA515}"/>
              </a:ext>
            </a:extLst>
          </p:cNvPr>
          <p:cNvSpPr txBox="1"/>
          <p:nvPr/>
        </p:nvSpPr>
        <p:spPr>
          <a:xfrm>
            <a:off x="762000" y="228600"/>
            <a:ext cx="746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Optimized a good set of parameters for a single concentration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E9DF83-A6CD-AA46-A535-990998ECF3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98" y="762000"/>
            <a:ext cx="3776133" cy="2832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4C6432-E67A-B446-BAA7-89004B81E0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81915" y="3875506"/>
            <a:ext cx="4114800" cy="30861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26855E7-7295-7B4C-9484-8D5E6CF2A887}"/>
              </a:ext>
            </a:extLst>
          </p:cNvPr>
          <p:cNvSpPr txBox="1"/>
          <p:nvPr/>
        </p:nvSpPr>
        <p:spPr>
          <a:xfrm>
            <a:off x="290974" y="3690840"/>
            <a:ext cx="746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Fitting concentration dependence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DBC328B-C580-8843-8EFB-326B875071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8531" y="556370"/>
            <a:ext cx="4114800" cy="30861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55DE51C-1728-AC41-AB0B-3237F2EB95C8}"/>
              </a:ext>
            </a:extLst>
          </p:cNvPr>
          <p:cNvSpPr txBox="1"/>
          <p:nvPr/>
        </p:nvSpPr>
        <p:spPr>
          <a:xfrm>
            <a:off x="990601" y="1322421"/>
            <a:ext cx="3505199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 6: error = 0.079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F2B8190-7B79-144F-9F83-05CAE3893F79}"/>
              </a:ext>
            </a:extLst>
          </p:cNvPr>
          <p:cNvSpPr txBox="1"/>
          <p:nvPr/>
        </p:nvSpPr>
        <p:spPr>
          <a:xfrm>
            <a:off x="1705918" y="6248400"/>
            <a:ext cx="2222613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 7: error = 0.055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DAD4578-80C1-E547-A8EC-07167CD1D3F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5774" y="3866309"/>
            <a:ext cx="4114800" cy="308610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E680F26-59EB-E149-AA5D-6C4B3C746A83}"/>
              </a:ext>
            </a:extLst>
          </p:cNvPr>
          <p:cNvSpPr txBox="1"/>
          <p:nvPr/>
        </p:nvSpPr>
        <p:spPr>
          <a:xfrm>
            <a:off x="6324218" y="6271150"/>
            <a:ext cx="2222613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 7: error = 0.039</a:t>
            </a:r>
          </a:p>
        </p:txBody>
      </p:sp>
    </p:spTree>
    <p:extLst>
      <p:ext uri="{BB962C8B-B14F-4D97-AF65-F5344CB8AC3E}">
        <p14:creationId xmlns:p14="http://schemas.microsoft.com/office/powerpoint/2010/main" val="3345883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5AFEFBD-B80E-024D-A84B-0EF08EA2E5A3}"/>
              </a:ext>
            </a:extLst>
          </p:cNvPr>
          <p:cNvSpPr txBox="1"/>
          <p:nvPr/>
        </p:nvSpPr>
        <p:spPr>
          <a:xfrm>
            <a:off x="573133" y="304800"/>
            <a:ext cx="746760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Summarize the optimization process</a:t>
            </a:r>
            <a:endParaRPr lang="en-US" b="1" dirty="0"/>
          </a:p>
          <a:p>
            <a:pPr marL="342900" indent="-342900">
              <a:buAutoNum type="arabicParenBoth"/>
            </a:pPr>
            <a:r>
              <a:rPr lang="en-US" b="1" dirty="0"/>
              <a:t>Constraints on the parameter space are important. Currently we are using [0.01*a0, 10*a0], where a0 is the initial guess, a0 &gt; 0. </a:t>
            </a:r>
          </a:p>
          <a:p>
            <a:pPr marL="342900" indent="-342900">
              <a:buFontTx/>
              <a:buAutoNum type="arabicParenBoth"/>
            </a:pPr>
            <a:r>
              <a:rPr lang="en-US" b="1" dirty="0"/>
              <a:t>It’s working , especially if we use a sequential stochastic process. </a:t>
            </a:r>
          </a:p>
          <a:p>
            <a:r>
              <a:rPr lang="en-US" b="1" dirty="0"/>
              <a:t>(3) Fitting concentration dependence is harder. </a:t>
            </a:r>
          </a:p>
          <a:p>
            <a:r>
              <a:rPr lang="en-US" b="1" dirty="0"/>
              <a:t>(4) It’s time consuming (5 min for each try), so a good computer really helps. </a:t>
            </a:r>
          </a:p>
          <a:p>
            <a:endParaRPr lang="en-US" b="1" dirty="0"/>
          </a:p>
          <a:p>
            <a:r>
              <a:rPr lang="en-US" sz="2800" b="1" dirty="0"/>
              <a:t>Next step</a:t>
            </a:r>
          </a:p>
          <a:p>
            <a:pPr marL="342900" indent="-342900">
              <a:buAutoNum type="arabicParenBoth"/>
            </a:pPr>
            <a:r>
              <a:rPr lang="en-US" b="1" dirty="0"/>
              <a:t>What kind of phenomena do we focus on optimizing? </a:t>
            </a:r>
          </a:p>
          <a:p>
            <a:pPr marL="342900" indent="-342900">
              <a:buAutoNum type="arabicParenBoth"/>
            </a:pPr>
            <a:endParaRPr lang="en-US" b="1" dirty="0"/>
          </a:p>
          <a:p>
            <a:pPr marL="342900" indent="-342900">
              <a:buAutoNum type="arabicParenBoth"/>
            </a:pPr>
            <a:r>
              <a:rPr lang="en-US" b="1" dirty="0"/>
              <a:t>Will test on the concentration dependence of EGFRs, receptor dimerization kinetics, and endocytosis kinetics.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18209B-7827-764D-B06A-E4CD76185A40}"/>
              </a:ext>
            </a:extLst>
          </p:cNvPr>
          <p:cNvSpPr txBox="1"/>
          <p:nvPr/>
        </p:nvSpPr>
        <p:spPr>
          <a:xfrm>
            <a:off x="573133" y="4876800"/>
            <a:ext cx="7997734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Additional questions:</a:t>
            </a:r>
          </a:p>
          <a:p>
            <a:r>
              <a:rPr lang="en-US" b="1" dirty="0"/>
              <a:t>(1) Which biochemical parameters contribute to the difference in EGFR and PDGFR kinetics?</a:t>
            </a:r>
          </a:p>
          <a:p>
            <a:r>
              <a:rPr lang="en-US" b="1" dirty="0"/>
              <a:t>(2) What kind of distribution does the best parameters have?  </a:t>
            </a:r>
          </a:p>
        </p:txBody>
      </p:sp>
    </p:spTree>
    <p:extLst>
      <p:ext uri="{BB962C8B-B14F-4D97-AF65-F5344CB8AC3E}">
        <p14:creationId xmlns:p14="http://schemas.microsoft.com/office/powerpoint/2010/main" val="17637636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4248D60-AA9E-2947-81F3-974F7F871204}"/>
              </a:ext>
            </a:extLst>
          </p:cNvPr>
          <p:cNvSpPr txBox="1"/>
          <p:nvPr/>
        </p:nvSpPr>
        <p:spPr>
          <a:xfrm>
            <a:off x="304800" y="228600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Monday 12/9/2019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F9C8BC8-6D00-0545-914A-293660D8EAFE}"/>
              </a:ext>
            </a:extLst>
          </p:cNvPr>
          <p:cNvSpPr txBox="1"/>
          <p:nvPr/>
        </p:nvSpPr>
        <p:spPr>
          <a:xfrm>
            <a:off x="381000" y="762000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Model_id</a:t>
            </a:r>
            <a:r>
              <a:rPr lang="en-US" dirty="0"/>
              <a:t> = 12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33B24CA-72DE-964A-8307-FD56A4C28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1143000"/>
            <a:ext cx="5981700" cy="2362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8A947BC-AB42-A049-AB3B-FD497C4F18F9}"/>
              </a:ext>
            </a:extLst>
          </p:cNvPr>
          <p:cNvSpPr txBox="1"/>
          <p:nvPr/>
        </p:nvSpPr>
        <p:spPr>
          <a:xfrm>
            <a:off x="1981200" y="762000"/>
            <a:ext cx="647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[EGF] = 100 ng/ml          50 ng/ml                     10 ng/ml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E9C96F-D0CB-1E4F-AC7D-9A0F4EA2C2DD}"/>
              </a:ext>
            </a:extLst>
          </p:cNvPr>
          <p:cNvSpPr txBox="1"/>
          <p:nvPr/>
        </p:nvSpPr>
        <p:spPr>
          <a:xfrm>
            <a:off x="304800" y="3516868"/>
            <a:ext cx="7543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parameters affect the stability of signal, or make the EGF more like PDGF signals? </a:t>
            </a:r>
          </a:p>
        </p:txBody>
      </p:sp>
    </p:spTree>
    <p:extLst>
      <p:ext uri="{BB962C8B-B14F-4D97-AF65-F5344CB8AC3E}">
        <p14:creationId xmlns:p14="http://schemas.microsoft.com/office/powerpoint/2010/main" val="4206405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25A23E2-D4EE-9F42-B92E-01ED541839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269" y="598029"/>
            <a:ext cx="5260702" cy="25146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1384C85-EB2B-1549-B86C-BA1B37837D9A}"/>
              </a:ext>
            </a:extLst>
          </p:cNvPr>
          <p:cNvSpPr txBox="1"/>
          <p:nvPr/>
        </p:nvSpPr>
        <p:spPr>
          <a:xfrm>
            <a:off x="304800" y="152400"/>
            <a:ext cx="708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Probe parameters kon_2, koff_2, kon_4, koff_4, kon_7, koff_7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D6783B-A690-4E4D-9EDD-3528320EC198}"/>
              </a:ext>
            </a:extLst>
          </p:cNvPr>
          <p:cNvSpPr txBox="1"/>
          <p:nvPr/>
        </p:nvSpPr>
        <p:spPr>
          <a:xfrm>
            <a:off x="574221" y="3188927"/>
            <a:ext cx="739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data.kon_2 =   0.155119 * 1e+01           data.koff_2 = 121.340124 * 1e-01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C18A60C-C058-7C4A-A0C2-2115F8A66C6A}"/>
              </a:ext>
            </a:extLst>
          </p:cNvPr>
          <p:cNvSpPr txBox="1"/>
          <p:nvPr/>
        </p:nvSpPr>
        <p:spPr>
          <a:xfrm>
            <a:off x="6705600" y="337066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Control group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666432FB-CDC3-D54D-8144-C7C2224358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19194" y="660657"/>
            <a:ext cx="2979925" cy="223494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F862431-2307-B747-89E1-641F95AB1E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5605" y="3558259"/>
            <a:ext cx="6400800" cy="2985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8128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1384C85-EB2B-1549-B86C-BA1B37837D9A}"/>
              </a:ext>
            </a:extLst>
          </p:cNvPr>
          <p:cNvSpPr txBox="1"/>
          <p:nvPr/>
        </p:nvSpPr>
        <p:spPr>
          <a:xfrm>
            <a:off x="304800" y="152400"/>
            <a:ext cx="708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Probe parameters kon_2, koff_2, kon_4, koff_4, kon_7, koff_7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FD6783B-A690-4E4D-9EDD-3528320EC198}"/>
              </a:ext>
            </a:extLst>
          </p:cNvPr>
          <p:cNvSpPr txBox="1"/>
          <p:nvPr/>
        </p:nvSpPr>
        <p:spPr>
          <a:xfrm>
            <a:off x="304800" y="521732"/>
            <a:ext cx="739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data.kon_4 =   0.000238 * 1e-06          data.koff_4 =   8.082623 * 1e+06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24B64E9-ABF3-6A42-9148-7035524259C5}"/>
              </a:ext>
            </a:extLst>
          </p:cNvPr>
          <p:cNvSpPr txBox="1"/>
          <p:nvPr/>
        </p:nvSpPr>
        <p:spPr>
          <a:xfrm>
            <a:off x="437605" y="3622901"/>
            <a:ext cx="662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data.kon_7</a:t>
            </a:r>
            <a:r>
              <a:rPr lang="en-US" dirty="0"/>
              <a:t> =   0.000511 * 10       </a:t>
            </a:r>
            <a:r>
              <a:rPr lang="en-US" dirty="0">
                <a:solidFill>
                  <a:srgbClr val="FF0000"/>
                </a:solidFill>
              </a:rPr>
              <a:t>data.koff_7</a:t>
            </a:r>
            <a:r>
              <a:rPr lang="en-US" dirty="0"/>
              <a:t> =   0.012233 * 0.1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CB2CA58-69CA-1548-B859-447241436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4076554"/>
            <a:ext cx="5715000" cy="244762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17CE219-9249-5C44-826E-C2ACA5A317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891064"/>
            <a:ext cx="5821680" cy="267951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0DEEB82-865E-454A-BE27-3E6BDFC0C976}"/>
              </a:ext>
            </a:extLst>
          </p:cNvPr>
          <p:cNvSpPr txBox="1"/>
          <p:nvPr/>
        </p:nvSpPr>
        <p:spPr>
          <a:xfrm>
            <a:off x="7636133" y="345775"/>
            <a:ext cx="961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Control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8BE4D9A-7BD4-554D-BD40-6563F93148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68238" y="762000"/>
            <a:ext cx="2235200" cy="167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64868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48542</TotalTime>
  <Words>756</Words>
  <Application>Microsoft Macintosh PowerPoint</Application>
  <PresentationFormat>On-screen Show (4:3)</PresentationFormat>
  <Paragraphs>67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Optimization of ODE systems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ODE system</dc:title>
  <dc:creator>Lu, Kathy</dc:creator>
  <cp:lastModifiedBy>Lu, Kathy</cp:lastModifiedBy>
  <cp:revision>223</cp:revision>
  <dcterms:created xsi:type="dcterms:W3CDTF">2019-11-03T03:59:59Z</dcterms:created>
  <dcterms:modified xsi:type="dcterms:W3CDTF">2019-12-19T03:05:04Z</dcterms:modified>
</cp:coreProperties>
</file>